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6" r:id="rId10"/>
    <p:sldId id="263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458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2CF5-1669-4F04-B230-3800D21FBC89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8D86-2D8E-449E-84D5-6DE1BDB1E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87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2CF5-1669-4F04-B230-3800D21FBC89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8D86-2D8E-449E-84D5-6DE1BDB1E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98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2CF5-1669-4F04-B230-3800D21FBC89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8D86-2D8E-449E-84D5-6DE1BDB1E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65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2CF5-1669-4F04-B230-3800D21FBC89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8D86-2D8E-449E-84D5-6DE1BDB1E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092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2CF5-1669-4F04-B230-3800D21FBC89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8D86-2D8E-449E-84D5-6DE1BDB1E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677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2CF5-1669-4F04-B230-3800D21FBC89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8D86-2D8E-449E-84D5-6DE1BDB1E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969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2CF5-1669-4F04-B230-3800D21FBC89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8D86-2D8E-449E-84D5-6DE1BDB1E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29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2CF5-1669-4F04-B230-3800D21FBC89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8D86-2D8E-449E-84D5-6DE1BDB1E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19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2CF5-1669-4F04-B230-3800D21FBC89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8D86-2D8E-449E-84D5-6DE1BDB1E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340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2CF5-1669-4F04-B230-3800D21FBC89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8D86-2D8E-449E-84D5-6DE1BDB1E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878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2CF5-1669-4F04-B230-3800D21FBC89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8D86-2D8E-449E-84D5-6DE1BDB1E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40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82CF5-1669-4F04-B230-3800D21FBC89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B8D86-2D8E-449E-84D5-6DE1BDB1E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697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pztQkcza0s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Резултат слика за school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 descr="School Clipart. Kids go to pb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2" y="1545312"/>
            <a:ext cx="5945372" cy="523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5715000" y="43379"/>
            <a:ext cx="3429000" cy="2014021"/>
          </a:xfrm>
          <a:prstGeom prst="wedgeEllipseCallout">
            <a:avLst>
              <a:gd name="adj1" fmla="val -37382"/>
              <a:gd name="adj2" fmla="val 54184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 чему памтите први дан у школи? </a:t>
            </a:r>
          </a:p>
          <a:p>
            <a:pPr algn="ctr"/>
            <a:r>
              <a:rPr lang="ru-RU" dirty="0" smtClean="0"/>
              <a:t>Шта вам се тог дана највише допало? </a:t>
            </a:r>
          </a:p>
          <a:p>
            <a:pPr algn="ctr"/>
            <a:r>
              <a:rPr lang="ru-RU" dirty="0" smtClean="0"/>
              <a:t>Како сте се осећали?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934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438" y="228600"/>
            <a:ext cx="7847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rgbClr val="00B050"/>
                </a:solidFill>
              </a:rPr>
              <a:t>На следећа питања одговори усмено, труди се да реченице буду потпуне.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919" y="1240758"/>
            <a:ext cx="7696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Који се ликови појављују у овом тексту? </a:t>
            </a:r>
          </a:p>
          <a:p>
            <a:endParaRPr lang="ru-RU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Где се одвија радња? 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Шта су деца научила први дан у школи? 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Шта тата одговара на причу свога сина о забранама?</a:t>
            </a:r>
          </a:p>
          <a:p>
            <a:r>
              <a:rPr lang="ru-RU" sz="2000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Шта је син рекао на крају текста?</a:t>
            </a:r>
          </a:p>
          <a:p>
            <a:r>
              <a:rPr lang="ru-RU" sz="2000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Зашто је говорио кроз плач?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2237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85799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solidFill>
                  <a:srgbClr val="00B050"/>
                </a:solidFill>
              </a:rPr>
              <a:t>На следећа питања одговори након што све запишеш са следеће стране презентације.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828800"/>
            <a:ext cx="7620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Шта је смешно у овом тексту? 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Какве су забране постављене у тексту? 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Да ли је син у праву када кроз плач каже да је дозвољено само учење? Зашто? </a:t>
            </a:r>
          </a:p>
          <a:p>
            <a:endParaRPr lang="ru-RU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Како се дечак осећао када се вратио из школе?</a:t>
            </a:r>
            <a:endParaRPr lang="ru-RU" sz="24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875788"/>
            <a:ext cx="238125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394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33647" y="0"/>
            <a:ext cx="2514600" cy="914400"/>
          </a:xfrm>
          <a:prstGeom prst="wedgeRoundRectCallout">
            <a:avLst>
              <a:gd name="adj1" fmla="val 49533"/>
              <a:gd name="adj2" fmla="val 89773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272534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Записати у свеску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219200"/>
            <a:ext cx="83058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				</a:t>
            </a:r>
            <a:r>
              <a:rPr lang="sr-Cyrl-RS" sz="2000" dirty="0" smtClean="0"/>
              <a:t>Школски рад 			12.5.</a:t>
            </a:r>
          </a:p>
          <a:p>
            <a:r>
              <a:rPr lang="sr-Cyrl-RS" sz="2000" dirty="0" smtClean="0"/>
              <a:t> 				</a:t>
            </a:r>
            <a:r>
              <a:rPr lang="sr-Cyrl-RS" sz="2000" dirty="0" smtClean="0">
                <a:solidFill>
                  <a:srgbClr val="FF0000"/>
                </a:solidFill>
              </a:rPr>
              <a:t>„Први дан у школи”</a:t>
            </a:r>
          </a:p>
          <a:p>
            <a:r>
              <a:rPr lang="sr-Cyrl-RS" sz="2000" dirty="0" smtClean="0">
                <a:solidFill>
                  <a:srgbClr val="FF0000"/>
                </a:solidFill>
              </a:rPr>
              <a:t>					Бора Ољачић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Драмски текст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захуктати – </a:t>
            </a:r>
            <a:r>
              <a:rPr lang="ru-RU" dirty="0" smtClean="0">
                <a:solidFill>
                  <a:srgbClr val="0070C0"/>
                </a:solidFill>
              </a:rPr>
              <a:t>у залету, ужурбано и бучно нешто радити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Тема: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smtClean="0"/>
              <a:t>Полазак  ђака првака у школу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C00000"/>
                </a:solidFill>
              </a:rPr>
              <a:t>Ликови</a:t>
            </a:r>
            <a:r>
              <a:rPr lang="ru-RU" dirty="0" smtClean="0"/>
              <a:t>: тата и син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C00000"/>
                </a:solidFill>
              </a:rPr>
              <a:t>Време радње</a:t>
            </a:r>
            <a:r>
              <a:rPr lang="ru-RU" dirty="0" smtClean="0"/>
              <a:t>: први дан школе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C00000"/>
                </a:solidFill>
              </a:rPr>
              <a:t>Место радње</a:t>
            </a:r>
            <a:r>
              <a:rPr lang="ru-RU" dirty="0" smtClean="0"/>
              <a:t>: кућа дечака 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Одговори на питања:</a:t>
            </a:r>
          </a:p>
          <a:p>
            <a:endParaRPr lang="ru-RU" dirty="0" smtClean="0"/>
          </a:p>
          <a:p>
            <a:endParaRPr lang="sr-Cyrl-RS" dirty="0" smtClean="0">
              <a:solidFill>
                <a:srgbClr val="FF0000"/>
              </a:solidFill>
            </a:endParaRPr>
          </a:p>
          <a:p>
            <a:endParaRPr lang="sr-Cyrl-R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114800"/>
            <a:ext cx="153035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874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5600" y="2286000"/>
            <a:ext cx="38862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dirty="0" smtClean="0">
                <a:solidFill>
                  <a:srgbClr val="FFFF00"/>
                </a:solidFill>
              </a:rPr>
              <a:t>Домаћи задатак</a:t>
            </a:r>
          </a:p>
          <a:p>
            <a:endParaRPr lang="sr-Cyrl-RS" dirty="0"/>
          </a:p>
          <a:p>
            <a:r>
              <a:rPr lang="sr-Cyrl-RS" sz="2400" dirty="0" smtClean="0">
                <a:solidFill>
                  <a:schemeClr val="bg1">
                    <a:lumMod val="95000"/>
                  </a:schemeClr>
                </a:solidFill>
              </a:rPr>
              <a:t>Напишите  како је изгледао ваш први дан у школи и како се осећали</a:t>
            </a:r>
            <a:r>
              <a:rPr lang="sr-Cyrl-R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sr-Cyrl-RS" sz="2400" dirty="0" smtClean="0">
                <a:solidFill>
                  <a:schemeClr val="bg1">
                    <a:lumMod val="95000"/>
                  </a:schemeClr>
                </a:solidFill>
              </a:rPr>
              <a:t>тај дан.</a:t>
            </a:r>
          </a:p>
          <a:p>
            <a:endParaRPr lang="sr-Cyrl-RS" dirty="0"/>
          </a:p>
          <a:p>
            <a:endParaRPr lang="sr-Cyrl-R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65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ibrary of school banner freeuse for art png files ▻▻▻ Clipart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4624"/>
            <a:ext cx="3240889" cy="37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276600" y="609600"/>
            <a:ext cx="5334000" cy="3352800"/>
          </a:xfrm>
          <a:prstGeom prst="wedgeEllipseCallout">
            <a:avLst>
              <a:gd name="adj1" fmla="val -63241"/>
              <a:gd name="adj2" fmla="val 52996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81400" y="1524000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effectLst/>
                <a:latin typeface="Times New Roman"/>
                <a:ea typeface="Times New Roman"/>
              </a:rPr>
              <a:t>Данас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ћемо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читати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текст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„Први дан у школи”, Бора Ољачић</a:t>
            </a:r>
            <a:r>
              <a:rPr lang="sr-Latn-CS" sz="2400" dirty="0" smtClean="0">
                <a:effectLst/>
                <a:latin typeface="Times New Roman"/>
                <a:ea typeface="Times New Roman"/>
              </a:rPr>
              <a:t>, 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о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ђаку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прваку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и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његовим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утисцима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о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првом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дану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у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школи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5208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ora Oljači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7" y="3200400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563679" y="533400"/>
            <a:ext cx="5181600" cy="2971800"/>
          </a:xfrm>
          <a:prstGeom prst="wedgeEllipseCallout">
            <a:avLst>
              <a:gd name="adj1" fmla="val -47871"/>
              <a:gd name="adj2" fmla="val 48261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dirty="0" smtClean="0"/>
              <a:t>Бора Ољачић је познати српски писац и хумориста. Писао је за децу. Радио је на Радио Београду.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840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chool Clipart kindergarten. Caden s first da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4" r="9258" b="2273"/>
          <a:stretch/>
        </p:blipFill>
        <p:spPr bwMode="auto">
          <a:xfrm>
            <a:off x="15949" y="3581400"/>
            <a:ext cx="3732028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429000" y="152400"/>
            <a:ext cx="5699051" cy="3657600"/>
          </a:xfrm>
          <a:prstGeom prst="wedgeEllipseCallout">
            <a:avLst>
              <a:gd name="adj1" fmla="val -45775"/>
              <a:gd name="adj2" fmla="val 63699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38600" y="914400"/>
            <a:ext cx="441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На датом линку послушајте текст, а затим га нађите  у читанкама, прочитајте гласно и вежбајте читање.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886200" y="2614639"/>
            <a:ext cx="4916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https://www.youtube.com/watch?v=KpztQkcza0s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04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262" y="-1"/>
            <a:ext cx="5372100" cy="742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793" y="742280"/>
            <a:ext cx="5574170" cy="2466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276600"/>
            <a:ext cx="5495925" cy="234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457825"/>
            <a:ext cx="3575534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xplosion 2 1"/>
          <p:cNvSpPr/>
          <p:nvPr/>
        </p:nvSpPr>
        <p:spPr>
          <a:xfrm>
            <a:off x="0" y="5623330"/>
            <a:ext cx="2514600" cy="1234670"/>
          </a:xfrm>
          <a:prstGeom prst="irregularSeal2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CS" sz="1600" dirty="0" smtClean="0"/>
              <a:t>66.</a:t>
            </a:r>
            <a:r>
              <a:rPr lang="sr-Cyrl-RS" sz="1600" dirty="0" smtClean="0"/>
              <a:t>страна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5644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BePC\AppData\Local\Microsoft\Windows\Temporary Internet Files\Content.IE5\7NKXL902\children_PNG1799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78137"/>
            <a:ext cx="4267200" cy="411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639879" y="160338"/>
            <a:ext cx="4800600" cy="3268662"/>
          </a:xfrm>
          <a:prstGeom prst="wedgeEllipseCallout">
            <a:avLst>
              <a:gd name="adj1" fmla="val -37094"/>
              <a:gd name="adj2" fmla="val 5891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352260" y="762000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/>
              <a:t>Док сте читали текст прочитали сте и реч које вам можда није  позната.</a:t>
            </a:r>
            <a:endParaRPr lang="en-US" sz="2000" dirty="0"/>
          </a:p>
        </p:txBody>
      </p:sp>
      <p:sp>
        <p:nvSpPr>
          <p:cNvPr id="5" name="AutoShape 4" descr="https://www.mozaweb.com/sr/mbLite/47/57/00000045747/content/35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86300" y="19812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захуктати</a:t>
            </a:r>
            <a:r>
              <a:rPr lang="ru-RU" dirty="0" smtClean="0"/>
              <a:t> – </a:t>
            </a:r>
            <a:r>
              <a:rPr lang="ru-RU" dirty="0" smtClean="0">
                <a:solidFill>
                  <a:srgbClr val="C00000"/>
                </a:solidFill>
              </a:rPr>
              <a:t>у залету, ужурбано и бучно нешто радити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79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1282"/>
            <a:ext cx="8610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Да се подсетимо.....</a:t>
            </a:r>
          </a:p>
          <a:p>
            <a:endParaRPr lang="sr-Cyrl-RS" dirty="0"/>
          </a:p>
          <a:p>
            <a:r>
              <a:rPr lang="sr-Cyrl-RS" dirty="0" smtClean="0">
                <a:solidFill>
                  <a:srgbClr val="FF0000"/>
                </a:solidFill>
              </a:rPr>
              <a:t>Драмски текст </a:t>
            </a:r>
            <a:r>
              <a:rPr lang="sr-Cyrl-RS" dirty="0" smtClean="0"/>
              <a:t>је написан по улогама. Драмски текстови се изводе на сцени у позориштима.</a:t>
            </a:r>
          </a:p>
          <a:p>
            <a:pPr>
              <a:tabLst>
                <a:tab pos="2381250" algn="l"/>
              </a:tabLst>
            </a:pPr>
            <a:r>
              <a:rPr lang="sr-Cyrl-CS" dirty="0" smtClean="0">
                <a:effectLst/>
                <a:latin typeface="Times New Roman"/>
                <a:ea typeface="Times New Roman"/>
              </a:rPr>
              <a:t>Реченице у загради су посебна упутства која су намењена:</a:t>
            </a:r>
            <a:endParaRPr lang="en-US" sz="2800" dirty="0" smtClean="0">
              <a:effectLst/>
              <a:latin typeface="Times New Roman"/>
              <a:ea typeface="Times New Roman"/>
            </a:endParaRPr>
          </a:p>
          <a:p>
            <a:pPr>
              <a:tabLst>
                <a:tab pos="2381250" algn="l"/>
              </a:tabLst>
            </a:pPr>
            <a:endParaRPr lang="sr-Cyrl-CS" dirty="0" smtClean="0">
              <a:effectLst/>
              <a:latin typeface="Times New Roman"/>
              <a:ea typeface="Times New Roman"/>
            </a:endParaRPr>
          </a:p>
          <a:p>
            <a:pPr>
              <a:tabLst>
                <a:tab pos="2381250" algn="l"/>
              </a:tabLst>
            </a:pPr>
            <a:r>
              <a:rPr lang="sr-Cyrl-CS" dirty="0" smtClean="0">
                <a:effectLst/>
                <a:latin typeface="Times New Roman"/>
                <a:ea typeface="Times New Roman"/>
              </a:rPr>
              <a:t>а)  читаоцима, којима се објашњава шта раде јунаци, </a:t>
            </a:r>
            <a:endParaRPr lang="en-US" sz="2800" dirty="0" smtClean="0">
              <a:effectLst/>
              <a:latin typeface="Times New Roman"/>
              <a:ea typeface="Times New Roman"/>
            </a:endParaRPr>
          </a:p>
          <a:p>
            <a:pPr>
              <a:tabLst>
                <a:tab pos="2381250" algn="l"/>
              </a:tabLst>
            </a:pPr>
            <a:r>
              <a:rPr lang="sr-Cyrl-CS" dirty="0" smtClean="0">
                <a:effectLst/>
                <a:latin typeface="Times New Roman"/>
                <a:ea typeface="Times New Roman"/>
              </a:rPr>
              <a:t>б) глумцима, којима се објашњава како треба да се понашају на сцени.</a:t>
            </a:r>
            <a:endParaRPr lang="en-US" sz="2800" dirty="0" smtClean="0">
              <a:effectLst/>
              <a:latin typeface="Times New Roman"/>
              <a:ea typeface="Times New Roman"/>
            </a:endParaRPr>
          </a:p>
          <a:p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endParaRPr lang="en-US" dirty="0"/>
          </a:p>
        </p:txBody>
      </p:sp>
      <p:sp>
        <p:nvSpPr>
          <p:cNvPr id="3" name="AutoShape 2" descr="Seviljski berberin&quot; na Jutjub kanalu Narodnog pozorišta | N1 Srbi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538870"/>
            <a:ext cx="4896519" cy="2901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171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57200"/>
            <a:ext cx="8001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Још један подсетник...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27" y="3504667"/>
            <a:ext cx="3407859" cy="335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2084928" y="1130060"/>
            <a:ext cx="5763672" cy="2603740"/>
          </a:xfrm>
          <a:prstGeom prst="wedgeEllipseCallout">
            <a:avLst>
              <a:gd name="adj1" fmla="val -43155"/>
              <a:gd name="adj2" fmla="val 49841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04171" y="1519029"/>
            <a:ext cx="388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Време збивања радње у тексту је време кад се радња дешава.</a:t>
            </a:r>
          </a:p>
          <a:p>
            <a:endParaRPr lang="ru-RU" sz="2400" dirty="0" smtClean="0"/>
          </a:p>
          <a:p>
            <a:r>
              <a:rPr lang="ru-RU" sz="2400" dirty="0" smtClean="0"/>
              <a:t>Када тата и син разговарају?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7521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1219200" y="685800"/>
            <a:ext cx="7620000" cy="4191000"/>
          </a:xfrm>
          <a:prstGeom prst="wedgeEllipseCallout">
            <a:avLst>
              <a:gd name="adj1" fmla="val -25976"/>
              <a:gd name="adj2" fmla="val 54566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0"/>
            <a:ext cx="2381250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2286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Да научимо нешто ново...</a:t>
            </a:r>
            <a:endParaRPr lang="en-US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87" b="43830"/>
          <a:stretch/>
        </p:blipFill>
        <p:spPr bwMode="auto">
          <a:xfrm>
            <a:off x="2209799" y="1495498"/>
            <a:ext cx="5446725" cy="730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874" y="2504909"/>
            <a:ext cx="5254651" cy="1759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877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</TotalTime>
  <Words>333</Words>
  <Application>Microsoft Office PowerPoint</Application>
  <PresentationFormat>On-screen Show (4:3)</PresentationFormat>
  <Paragraphs>73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BePC</dc:creator>
  <cp:lastModifiedBy>BePC</cp:lastModifiedBy>
  <cp:revision>11</cp:revision>
  <dcterms:created xsi:type="dcterms:W3CDTF">2020-05-11T12:29:44Z</dcterms:created>
  <dcterms:modified xsi:type="dcterms:W3CDTF">2020-05-11T14:19:39Z</dcterms:modified>
</cp:coreProperties>
</file>